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3" r:id="rId5"/>
    <p:sldId id="273" r:id="rId6"/>
    <p:sldId id="264" r:id="rId7"/>
    <p:sldId id="274" r:id="rId8"/>
    <p:sldId id="277" r:id="rId9"/>
    <p:sldId id="276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0" autoAdjust="0"/>
    <p:restoredTop sz="93191" autoAdjust="0"/>
  </p:normalViewPr>
  <p:slideViewPr>
    <p:cSldViewPr snapToGrid="0">
      <p:cViewPr varScale="1">
        <p:scale>
          <a:sx n="71" d="100"/>
          <a:sy n="71" d="100"/>
        </p:scale>
        <p:origin x="3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10" d="100"/>
          <a:sy n="110" d="100"/>
        </p:scale>
        <p:origin x="134" y="-94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61867-0CF1-44B2-89B3-D6626AC62A70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C4604-A210-437C-AA1F-F12C2F3A7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6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6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12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52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32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03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88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71B13-35F3-49FA-1B14-96657203E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870B64-8EAD-DF98-F52C-130FB43D5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30311-E077-3A90-6A49-5B9D2CE8B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57E5-8803-401B-9450-957BE6DA41CD}" type="datetime1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BE8C9-58ED-CA06-D3AB-8CA68361A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08D51-DC0D-FAD3-B0A7-3AAEFE7C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33914-D9BA-EB5A-7AE5-76D7B8F4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F7F7E-6B98-DB94-9677-42AC6A2DD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7EE93-F21A-2361-5668-739BA0ECB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CB4BD-1BCA-4EFF-99DE-D9A7994F16A2}" type="datetime1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423D2-6758-CE50-1858-83B4D942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39F81-ADC3-5380-7445-F300E12F1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7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86C3A3-F363-25BC-D0A1-2ED691498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51B83-BA94-F491-C48C-A52BCD38A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146FB-D02E-D251-E4B8-417FCF964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3716-7694-45BD-AFC6-1820B30C0E7B}" type="datetime1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51930-F6C9-6A6E-12E5-1DD12A53E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EA03B-1E80-D6B6-97D3-601CD6075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0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01F60-74D3-EFBC-DD7A-7E488275C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F2E7-1CE4-3DC0-50AC-22AE85D0F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F3C98-2DC9-AF3C-4DDA-AEAB3A096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83D1-EE87-4A73-8300-1E92F628B683}" type="datetime1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4AB57-BE4A-BC40-9E2D-0D2666716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110E2-A165-BC1E-4F33-CB44C8D9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0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163EB-6FD5-8C2D-3F1D-BC36D5744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64484-CFE6-9C4B-E9C2-D2DD16F5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B5D2F-0C4A-A7BE-7024-696409648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FA7A-D947-4F4A-88E2-EFA1538AD375}" type="datetime1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75EEB-8EE5-B780-A5F2-E20F7D147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20545-5E1B-D515-0479-EE36993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0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67D0B-0647-2647-1E82-59DD3F26C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0234C-816B-CF67-0602-074CD5C95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0B6A67-4323-B567-EA27-3C5744608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4506A-34C8-9819-B7E8-5B4729EBA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92FC-B6AC-4950-90A5-7893755A01D2}" type="datetime1">
              <a:rPr lang="en-US" smtClean="0"/>
              <a:t>9/8/2024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40A1A-33A2-D7DA-E8C1-E1227971E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5739B-8A98-1F02-C278-EB5ED442E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3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656B0-DBFE-510C-A576-13C540B62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44F64-1D1C-6A4B-C3D2-67F62F578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D1D9EF-4291-294A-5CAB-587800917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1A949F-DDF4-0E65-A12E-E89B7EA7A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05EEF1-77BD-E80F-4C82-60587C8ADD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48FE1A-7A32-64F1-6FE0-7745D6A17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BF30-44D5-4762-8B8E-8C96F0877661}" type="datetime1">
              <a:rPr lang="en-US" smtClean="0"/>
              <a:t>9/8/2024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F42612-DA47-880A-DBC5-75AB4AFB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0A3891-9083-CC06-24E3-E25C0788C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5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6966D-3ED3-8289-87D7-3DA21DFCD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302A79-4B0E-0E50-1063-6BC90AAE4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B5A8-4A76-4EC1-BE4E-C1BF2895D9A6}" type="datetime1">
              <a:rPr lang="en-US" smtClean="0"/>
              <a:t>9/8/2024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1D71B-A4BA-16BC-3503-9F1231089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BE56C-4BC7-380E-0F92-100330079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5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2011B7-3EF5-B47B-55FF-7662F0208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451C-C412-4990-BF9B-D5952AF766DA}" type="datetime1">
              <a:rPr lang="en-US" smtClean="0"/>
              <a:t>9/8/2024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5C230F-2348-B6BC-76B1-1B7796D5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4E34A-ADA3-AFAE-F24C-AB92BD2D9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21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625A0-71E6-4166-5183-70AFC17D3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22C7A-1D6F-F629-8ECE-542721AD5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1D90B-D896-5643-31C0-9BC40A6BD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064D0-95F3-C8FB-8F12-90F2E5D1D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0E577-0095-4A5B-B747-2D2744F369A9}" type="datetime1">
              <a:rPr lang="en-US" smtClean="0"/>
              <a:t>9/8/2024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61AB1-1776-9EDF-94CF-14E2E7B0F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1DAE3B-D6F6-F54A-B010-FBD08D118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6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F0717-28A5-216C-77C7-D54962980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D95C78-849E-1B47-EBBF-304E45F45D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8D613-E5C1-6BE4-3E5E-9B21DA9D5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0F3FA-C40D-8070-5652-8CAFF14CB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FB27-BF31-467F-8148-C2F5A52628C4}" type="datetime1">
              <a:rPr lang="en-US" smtClean="0"/>
              <a:t>9/8/2024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0679B-04B5-2639-AC1C-89914D357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7478C-AA2B-BB01-88E2-26069D7E7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0EE74-1994-54D3-5F24-1E9F4C79B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EF645-D3E8-F424-2876-7D4C07861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BF4EC-F60A-9254-217B-372A5F05EE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F0EBF-9837-423D-9B38-D0716DED83E5}" type="datetime1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0E117-38E1-F617-1555-B39F8E9E6A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73FEE-6ECC-C322-1FD8-315870869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6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oerry.org/norbert/MarineElectricalPowerSystems/index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5DA4-31DA-DE1F-6187-524E81D778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Experiment 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248C70-43CE-1E72-01C1-567F00821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3602038"/>
            <a:ext cx="11146536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Delta-Wye Transformer – 4 wire - Ungrounded System</a:t>
            </a:r>
            <a:br>
              <a:rPr lang="en-US" sz="4000" dirty="0"/>
            </a:br>
            <a:r>
              <a:rPr lang="en-US" sz="4000" dirty="0"/>
              <a:t>Unbalanced Load</a:t>
            </a:r>
          </a:p>
          <a:p>
            <a:r>
              <a:rPr lang="en-US" sz="3600" dirty="0"/>
              <a:t>Dr. Norbert Doerry and Dr. John V. Amy Jr.</a:t>
            </a:r>
          </a:p>
          <a:p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C084B-07E5-24B0-CB63-2B75770D4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2E2CF3B-D0A0-D7C7-4091-DF98D86D5C5D}"/>
              </a:ext>
            </a:extLst>
          </p:cNvPr>
          <p:cNvSpPr txBox="1"/>
          <p:nvPr/>
        </p:nvSpPr>
        <p:spPr>
          <a:xfrm>
            <a:off x="2730246" y="5735637"/>
            <a:ext cx="90111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3"/>
              </a:rPr>
              <a:t>http://doerry.org/norbert/MarineElectricalPowerSystems/index.htm</a:t>
            </a:r>
            <a:endParaRPr lang="en-US" dirty="0"/>
          </a:p>
          <a:p>
            <a:r>
              <a:rPr lang="en-US" dirty="0"/>
              <a:t>© 2024 by Norbert Doerry and John Amy</a:t>
            </a:r>
            <a:br>
              <a:rPr lang="en-US" dirty="0"/>
            </a:br>
            <a:r>
              <a:rPr lang="en-US" dirty="0"/>
              <a:t>This work is licensed via: CC BY 4.0   (https://creativecommons.org/)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FC4551-71F8-562A-A0D4-FBB240712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1416" y="5819911"/>
            <a:ext cx="766933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AFB1E3-F5E1-3D4D-29A3-3A9523ED8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819911"/>
            <a:ext cx="766933" cy="76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49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14810F-2B20-2F3D-0F6D-6F6A1A48D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399" y="4272146"/>
            <a:ext cx="7075877" cy="17713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DF75B6-4EAE-A467-79F7-8DEA99B09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971" y="2157044"/>
            <a:ext cx="7075872" cy="17713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BF851-5015-D7A0-939E-22466902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 neutral to ground voltage </a:t>
            </a:r>
            <a:br>
              <a:rPr lang="en-US" dirty="0"/>
            </a:br>
            <a:r>
              <a:rPr lang="en-US" dirty="0"/>
              <a:t>(CM Voltage) or CM Current through Parasitic Capacitances or lamp resistances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938FD-43CB-EFCB-13CD-85131ADE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10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B261C6-87C6-BFE9-6200-C18A5BAE33F5}"/>
              </a:ext>
            </a:extLst>
          </p:cNvPr>
          <p:cNvCxnSpPr>
            <a:cxnSpLocks/>
          </p:cNvCxnSpPr>
          <p:nvPr/>
        </p:nvCxnSpPr>
        <p:spPr>
          <a:xfrm>
            <a:off x="4104861" y="3862292"/>
            <a:ext cx="0" cy="795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B6462FD-5DA7-B2A7-0A33-ED0C57A8FBB3}"/>
              </a:ext>
            </a:extLst>
          </p:cNvPr>
          <p:cNvSpPr txBox="1"/>
          <p:nvPr/>
        </p:nvSpPr>
        <p:spPr>
          <a:xfrm>
            <a:off x="2504660" y="3862292"/>
            <a:ext cx="3490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Balanced Load      Unbalanced Load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F92CBB-FBA5-A66A-FA94-633393CE1F42}"/>
              </a:ext>
            </a:extLst>
          </p:cNvPr>
          <p:cNvSpPr txBox="1"/>
          <p:nvPr/>
        </p:nvSpPr>
        <p:spPr>
          <a:xfrm>
            <a:off x="5613425" y="1861165"/>
            <a:ext cx="269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Neutral to Ground Voltage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1F7A5F-A6A6-6574-E069-B308FFDE97EB}"/>
              </a:ext>
            </a:extLst>
          </p:cNvPr>
          <p:cNvSpPr txBox="1"/>
          <p:nvPr/>
        </p:nvSpPr>
        <p:spPr>
          <a:xfrm>
            <a:off x="2261225" y="4600899"/>
            <a:ext cx="6044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CM Current through Parasitic Capacitances and Lamp Resistors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4DCC55-C9C4-6115-D18F-E8B7A38DC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8595" y="2960456"/>
            <a:ext cx="23431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46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F1118-BE65-0562-0A53-0BCE14357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6C9BB-1192-2767-43EF-ACA6D1D48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C658B-3E81-C072-CE8E-3DA1E511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73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0340910-0988-838F-9AA6-DFF715B28F95}"/>
              </a:ext>
            </a:extLst>
          </p:cNvPr>
          <p:cNvSpPr/>
          <p:nvPr/>
        </p:nvSpPr>
        <p:spPr>
          <a:xfrm>
            <a:off x="1196452" y="1906310"/>
            <a:ext cx="1054053" cy="2020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94FFE0-DDF5-D4A1-CF7B-CF0E48859070}"/>
              </a:ext>
            </a:extLst>
          </p:cNvPr>
          <p:cNvSpPr/>
          <p:nvPr/>
        </p:nvSpPr>
        <p:spPr>
          <a:xfrm>
            <a:off x="10303306" y="2202486"/>
            <a:ext cx="1605113" cy="16834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B8EF70-12BB-7CA8-325B-D62CA0E8D338}"/>
              </a:ext>
            </a:extLst>
          </p:cNvPr>
          <p:cNvSpPr/>
          <p:nvPr/>
        </p:nvSpPr>
        <p:spPr>
          <a:xfrm>
            <a:off x="6578412" y="2289544"/>
            <a:ext cx="1605113" cy="19705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8EC30D-16B4-FCF1-036E-A7F0B8DDFF86}"/>
              </a:ext>
            </a:extLst>
          </p:cNvPr>
          <p:cNvSpPr/>
          <p:nvPr/>
        </p:nvSpPr>
        <p:spPr>
          <a:xfrm>
            <a:off x="5188990" y="1849100"/>
            <a:ext cx="1389421" cy="4104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FCA3A3-791D-F638-C2AC-DDC1153D9E7D}"/>
              </a:ext>
            </a:extLst>
          </p:cNvPr>
          <p:cNvSpPr/>
          <p:nvPr/>
        </p:nvSpPr>
        <p:spPr>
          <a:xfrm>
            <a:off x="2607821" y="1824434"/>
            <a:ext cx="2714847" cy="2020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9EA91C-8E0E-0527-1F9D-EDFC712B8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68" y="367129"/>
            <a:ext cx="10515600" cy="1325563"/>
          </a:xfrm>
        </p:spPr>
        <p:txBody>
          <a:bodyPr/>
          <a:lstStyle/>
          <a:p>
            <a:r>
              <a:rPr lang="en-US" dirty="0"/>
              <a:t>Schematic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86A6C7-DC5A-83D5-B35F-C7B3BD9E8E0F}"/>
              </a:ext>
            </a:extLst>
          </p:cNvPr>
          <p:cNvSpPr txBox="1"/>
          <p:nvPr/>
        </p:nvSpPr>
        <p:spPr>
          <a:xfrm>
            <a:off x="900754" y="4001203"/>
            <a:ext cx="145424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2.2 µF 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1200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300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200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450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5.2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14A49C1-D3CB-567B-4527-C7419C3B2598}"/>
              </a:ext>
            </a:extLst>
          </p:cNvPr>
          <p:cNvSpPr/>
          <p:nvPr/>
        </p:nvSpPr>
        <p:spPr>
          <a:xfrm rot="5400000">
            <a:off x="4133114" y="4491266"/>
            <a:ext cx="440450" cy="217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2A559E-E1D8-AFDE-70AA-C80B83A474E2}"/>
              </a:ext>
            </a:extLst>
          </p:cNvPr>
          <p:cNvSpPr/>
          <p:nvPr/>
        </p:nvSpPr>
        <p:spPr>
          <a:xfrm>
            <a:off x="5398322" y="1937183"/>
            <a:ext cx="266514" cy="23228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FD0C4E-C10A-727F-C247-E02271F5F731}"/>
              </a:ext>
            </a:extLst>
          </p:cNvPr>
          <p:cNvSpPr/>
          <p:nvPr/>
        </p:nvSpPr>
        <p:spPr>
          <a:xfrm>
            <a:off x="10267182" y="1803303"/>
            <a:ext cx="128174" cy="42805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ECB1B1-683A-DFB6-D3EF-F26A4950EE6A}"/>
              </a:ext>
            </a:extLst>
          </p:cNvPr>
          <p:cNvSpPr/>
          <p:nvPr/>
        </p:nvSpPr>
        <p:spPr>
          <a:xfrm>
            <a:off x="7642990" y="1742983"/>
            <a:ext cx="128175" cy="14225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72CFDD5-9907-7BFE-308B-2FCC08448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2</a:t>
            </a:fld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6199DAF-F948-327E-799B-BE817E34B8DA}"/>
              </a:ext>
            </a:extLst>
          </p:cNvPr>
          <p:cNvSpPr/>
          <p:nvPr/>
        </p:nvSpPr>
        <p:spPr>
          <a:xfrm rot="5400000" flipV="1">
            <a:off x="10575530" y="4518438"/>
            <a:ext cx="440450" cy="2114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5FE0583-4698-8CC0-D35F-A3D4C4842D45}"/>
              </a:ext>
            </a:extLst>
          </p:cNvPr>
          <p:cNvSpPr/>
          <p:nvPr/>
        </p:nvSpPr>
        <p:spPr>
          <a:xfrm rot="5400000">
            <a:off x="2387430" y="2157577"/>
            <a:ext cx="1731305" cy="129052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8720945-D8C6-F874-B8A8-A99859DDA45F}"/>
              </a:ext>
            </a:extLst>
          </p:cNvPr>
          <p:cNvSpPr/>
          <p:nvPr/>
        </p:nvSpPr>
        <p:spPr>
          <a:xfrm rot="5400000">
            <a:off x="8501261" y="3060212"/>
            <a:ext cx="3059729" cy="31512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26ED919-B2B0-26B7-1C24-68E5A8C38834}"/>
              </a:ext>
            </a:extLst>
          </p:cNvPr>
          <p:cNvSpPr/>
          <p:nvPr/>
        </p:nvSpPr>
        <p:spPr>
          <a:xfrm rot="5400000">
            <a:off x="6053057" y="5188873"/>
            <a:ext cx="202576" cy="63064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9E69ACB-227F-FA3B-886B-58CBA94B01A6}"/>
              </a:ext>
            </a:extLst>
          </p:cNvPr>
          <p:cNvSpPr/>
          <p:nvPr/>
        </p:nvSpPr>
        <p:spPr>
          <a:xfrm rot="5400000">
            <a:off x="7928796" y="5309539"/>
            <a:ext cx="187121" cy="71056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22084DB-B9C3-F658-7233-6AAFAA2FA1EA}"/>
              </a:ext>
            </a:extLst>
          </p:cNvPr>
          <p:cNvSpPr/>
          <p:nvPr/>
        </p:nvSpPr>
        <p:spPr>
          <a:xfrm rot="5400000">
            <a:off x="1074444" y="5622564"/>
            <a:ext cx="217911" cy="46695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460BB63-39BC-F772-882A-B4FC205AF5E0}"/>
              </a:ext>
            </a:extLst>
          </p:cNvPr>
          <p:cNvSpPr/>
          <p:nvPr/>
        </p:nvSpPr>
        <p:spPr>
          <a:xfrm rot="10800000">
            <a:off x="949923" y="6096653"/>
            <a:ext cx="440450" cy="217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080508-B0E5-78F7-C320-76D2420418D2}"/>
              </a:ext>
            </a:extLst>
          </p:cNvPr>
          <p:cNvSpPr/>
          <p:nvPr/>
        </p:nvSpPr>
        <p:spPr>
          <a:xfrm rot="5400000">
            <a:off x="1103544" y="6175065"/>
            <a:ext cx="133208" cy="587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B5D220-78BA-3B4D-7808-15B71050DC29}"/>
              </a:ext>
            </a:extLst>
          </p:cNvPr>
          <p:cNvSpPr txBox="1"/>
          <p:nvPr/>
        </p:nvSpPr>
        <p:spPr>
          <a:xfrm>
            <a:off x="1436487" y="5671297"/>
            <a:ext cx="33359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Common Mode Current Probe</a:t>
            </a:r>
          </a:p>
          <a:p>
            <a:r>
              <a:rPr lang="en-US" sz="2000" dirty="0"/>
              <a:t>Current Meter (all phases)</a:t>
            </a:r>
          </a:p>
          <a:p>
            <a:r>
              <a:rPr lang="en-US" sz="2000" dirty="0"/>
              <a:t>Voltage Meter (all phases)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D96E88-501A-E59D-685A-8697713D5DE0}"/>
              </a:ext>
            </a:extLst>
          </p:cNvPr>
          <p:cNvSpPr txBox="1"/>
          <p:nvPr/>
        </p:nvSpPr>
        <p:spPr>
          <a:xfrm>
            <a:off x="8666877" y="5377752"/>
            <a:ext cx="710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lamp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075F479-E711-7CAA-6C09-82A47E038AEF}"/>
              </a:ext>
            </a:extLst>
          </p:cNvPr>
          <p:cNvSpPr/>
          <p:nvPr/>
        </p:nvSpPr>
        <p:spPr>
          <a:xfrm rot="5400000">
            <a:off x="1697310" y="3161142"/>
            <a:ext cx="440450" cy="217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07C9B99-6054-E4B6-850B-5218D01BA79B}"/>
                  </a:ext>
                </a:extLst>
              </p:cNvPr>
              <p:cNvSpPr txBox="1"/>
              <p:nvPr/>
            </p:nvSpPr>
            <p:spPr>
              <a:xfrm>
                <a:off x="4612256" y="102409"/>
                <a:ext cx="6820200" cy="582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𝑠𝑒𝑐𝑜𝑛𝑑𝑎𝑟𝑦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𝑝𝑟𝑖𝑚𝑎𝑟𝑦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5.2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208=69.3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𝑣𝑜𝑙𝑡𝑠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𝑟𝑚𝑠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(98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𝑝𝑒𝑎𝑘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07C9B99-6054-E4B6-850B-5218D01BA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256" y="102409"/>
                <a:ext cx="6820200" cy="5827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D02B214-C71C-1B30-391E-DD65724DEB9E}"/>
                  </a:ext>
                </a:extLst>
              </p:cNvPr>
              <p:cNvSpPr txBox="1"/>
              <p:nvPr/>
            </p:nvSpPr>
            <p:spPr>
              <a:xfrm>
                <a:off x="6096000" y="781100"/>
                <a:ext cx="2406428" cy="3867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𝑠𝑒𝑐𝑜𝑛𝑑𝑎𝑟𝑦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𝑝𝑟𝑖𝑚𝑎𝑟𝑦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D02B214-C71C-1B30-391E-DD65724DE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81100"/>
                <a:ext cx="2406428" cy="386773"/>
              </a:xfrm>
              <a:prstGeom prst="rect">
                <a:avLst/>
              </a:prstGeom>
              <a:blipFill>
                <a:blip r:embed="rId4"/>
                <a:stretch>
                  <a:fillRect l="-3291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FE3EF98-6A45-DEF3-7A9E-BC3F79BB76AF}"/>
              </a:ext>
            </a:extLst>
          </p:cNvPr>
          <p:cNvSpPr txBox="1"/>
          <p:nvPr/>
        </p:nvSpPr>
        <p:spPr>
          <a:xfrm>
            <a:off x="8478294" y="743709"/>
            <a:ext cx="193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(Neglecting losses)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ACDA7E-AA56-51AB-3E87-8F9253D2B9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0514" y="1357532"/>
            <a:ext cx="10753436" cy="4642337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5A9C9D7F-6638-6B39-C4AF-5CC3ED3900D8}"/>
              </a:ext>
            </a:extLst>
          </p:cNvPr>
          <p:cNvSpPr/>
          <p:nvPr/>
        </p:nvSpPr>
        <p:spPr>
          <a:xfrm rot="10800000">
            <a:off x="9424992" y="1357532"/>
            <a:ext cx="186949" cy="48699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993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E3CA3748-2FC7-9A64-7DC9-4BF64D2B7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4584" y="4516053"/>
            <a:ext cx="3421585" cy="14991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1E2502-15A8-596B-DC96-4BC036F2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9385" y="-130194"/>
            <a:ext cx="2839752" cy="1325563"/>
          </a:xfrm>
        </p:spPr>
        <p:txBody>
          <a:bodyPr>
            <a:normAutofit/>
          </a:bodyPr>
          <a:lstStyle/>
          <a:p>
            <a:r>
              <a:rPr lang="en-US" sz="3600"/>
              <a:t>Experiment 6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DD361-37C3-57DF-E240-84B9E809A7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69" y="4193668"/>
            <a:ext cx="2575206" cy="26334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BB7BC2-4A0F-077D-D983-94429D78E45D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1" y="243054"/>
            <a:ext cx="2578608" cy="13167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E8535A-422A-B44E-0209-00EAA54BDF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5" y="2875187"/>
            <a:ext cx="2578608" cy="1319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2DA92F-5F17-6CE8-DB18-5B0EF18FF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489" y="242261"/>
            <a:ext cx="2575560" cy="13182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91AC46-7FDC-0756-5162-7E3830454C52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1" y="1556821"/>
            <a:ext cx="2578608" cy="13167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36FFCF-AB0C-67E1-71EA-0A3D79A1A2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49" y="5518130"/>
            <a:ext cx="2575560" cy="13182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26805D-32ED-0250-3F8D-75DED184980B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297" y="2875138"/>
            <a:ext cx="2578608" cy="13182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DCBECD-BAEF-08E6-79FD-2E9D35C9B0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917" y="242261"/>
            <a:ext cx="2575560" cy="13182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EE3D43-1FA8-62BD-3293-2D06EB1228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770" y="2872907"/>
            <a:ext cx="2575560" cy="131826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F8ABDBD-2B35-D88B-3049-D11E7CA9DC55}"/>
              </a:ext>
            </a:extLst>
          </p:cNvPr>
          <p:cNvSpPr txBox="1"/>
          <p:nvPr/>
        </p:nvSpPr>
        <p:spPr>
          <a:xfrm>
            <a:off x="3073085" y="2837696"/>
            <a:ext cx="612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Wye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D6EFC5-9E69-0FA9-BC77-8EBF36A7DA9D}"/>
              </a:ext>
            </a:extLst>
          </p:cNvPr>
          <p:cNvSpPr txBox="1"/>
          <p:nvPr/>
        </p:nvSpPr>
        <p:spPr>
          <a:xfrm>
            <a:off x="3026706" y="5443646"/>
            <a:ext cx="987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Parasitic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1E46F1-BCD4-50B1-6509-FEEEF7EA5DAA}"/>
              </a:ext>
            </a:extLst>
          </p:cNvPr>
          <p:cNvSpPr txBox="1"/>
          <p:nvPr/>
        </p:nvSpPr>
        <p:spPr>
          <a:xfrm>
            <a:off x="5651693" y="2851835"/>
            <a:ext cx="1141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Wye-Load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5860E5-3923-E23E-ECFD-400206BDA8F8}"/>
              </a:ext>
            </a:extLst>
          </p:cNvPr>
          <p:cNvSpPr txBox="1"/>
          <p:nvPr/>
        </p:nvSpPr>
        <p:spPr>
          <a:xfrm>
            <a:off x="485647" y="221822"/>
            <a:ext cx="1098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Secondary - LL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F2B2B1-A688-1570-7B9E-DEECC6040EE9}"/>
              </a:ext>
            </a:extLst>
          </p:cNvPr>
          <p:cNvSpPr txBox="1"/>
          <p:nvPr/>
        </p:nvSpPr>
        <p:spPr>
          <a:xfrm>
            <a:off x="3022503" y="235096"/>
            <a:ext cx="1133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Secondary - LN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03B915-8016-9613-3BBC-6303D2D4D187}"/>
              </a:ext>
            </a:extLst>
          </p:cNvPr>
          <p:cNvSpPr txBox="1"/>
          <p:nvPr/>
        </p:nvSpPr>
        <p:spPr>
          <a:xfrm>
            <a:off x="502061" y="1546958"/>
            <a:ext cx="9236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Primary   line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9B380C-5E45-3724-B3E9-67F27951968B}"/>
              </a:ext>
            </a:extLst>
          </p:cNvPr>
          <p:cNvSpPr txBox="1"/>
          <p:nvPr/>
        </p:nvSpPr>
        <p:spPr>
          <a:xfrm>
            <a:off x="5577466" y="212504"/>
            <a:ext cx="1127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Secondary - LG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7EEF37D-CF6A-A04C-D4DE-830996A77A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113" y="1562187"/>
            <a:ext cx="2578608" cy="131318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AF5F5D8-F344-8028-BAFF-F26AD2D1EE0B}"/>
              </a:ext>
            </a:extLst>
          </p:cNvPr>
          <p:cNvSpPr txBox="1"/>
          <p:nvPr/>
        </p:nvSpPr>
        <p:spPr>
          <a:xfrm>
            <a:off x="5598725" y="1519154"/>
            <a:ext cx="7200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Load  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EB99A0-E575-0740-3BD5-4B496D368F4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" t="9831" r="403" b="5724"/>
          <a:stretch/>
        </p:blipFill>
        <p:spPr>
          <a:xfrm>
            <a:off x="6006369" y="5538621"/>
            <a:ext cx="2463872" cy="136267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CE7904-51A3-75DA-1435-EB8181191B34}"/>
              </a:ext>
            </a:extLst>
          </p:cNvPr>
          <p:cNvCxnSpPr>
            <a:cxnSpLocks/>
          </p:cNvCxnSpPr>
          <p:nvPr/>
        </p:nvCxnSpPr>
        <p:spPr>
          <a:xfrm flipH="1" flipV="1">
            <a:off x="2502449" y="4976037"/>
            <a:ext cx="6128181" cy="1774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1A43A25-B257-A271-8396-77F5B61DAD74}"/>
              </a:ext>
            </a:extLst>
          </p:cNvPr>
          <p:cNvCxnSpPr>
            <a:cxnSpLocks/>
          </p:cNvCxnSpPr>
          <p:nvPr/>
        </p:nvCxnSpPr>
        <p:spPr>
          <a:xfrm flipH="1" flipV="1">
            <a:off x="2658140" y="3845383"/>
            <a:ext cx="6888196" cy="11268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D513706-89B8-F848-0D3E-9E918219D8B2}"/>
              </a:ext>
            </a:extLst>
          </p:cNvPr>
          <p:cNvCxnSpPr>
            <a:cxnSpLocks/>
          </p:cNvCxnSpPr>
          <p:nvPr/>
        </p:nvCxnSpPr>
        <p:spPr>
          <a:xfrm flipH="1">
            <a:off x="5371569" y="5628312"/>
            <a:ext cx="4853808" cy="2195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9687E52-2E0C-4D87-40D6-0F9C8FC8BB46}"/>
              </a:ext>
            </a:extLst>
          </p:cNvPr>
          <p:cNvCxnSpPr>
            <a:cxnSpLocks/>
          </p:cNvCxnSpPr>
          <p:nvPr/>
        </p:nvCxnSpPr>
        <p:spPr>
          <a:xfrm flipH="1" flipV="1">
            <a:off x="5088185" y="3507027"/>
            <a:ext cx="5551076" cy="15231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ED00C04-81FD-3BF2-4C8E-417F114C80E6}"/>
              </a:ext>
            </a:extLst>
          </p:cNvPr>
          <p:cNvCxnSpPr>
            <a:cxnSpLocks/>
          </p:cNvCxnSpPr>
          <p:nvPr/>
        </p:nvCxnSpPr>
        <p:spPr>
          <a:xfrm flipH="1" flipV="1">
            <a:off x="7802847" y="3591671"/>
            <a:ext cx="3891563" cy="14504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lide Number Placeholder 44">
            <a:extLst>
              <a:ext uri="{FF2B5EF4-FFF2-40B4-BE49-F238E27FC236}">
                <a16:creationId xmlns:a16="http://schemas.microsoft.com/office/drawing/2014/main" id="{F2396953-DFCB-E61F-1DC3-2FE007B8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877743-C07D-79BC-DDE5-7279927EAC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14" y="1558247"/>
            <a:ext cx="2578608" cy="13131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BA2D37-D64D-DC99-4D91-BE122CFFBD61}"/>
              </a:ext>
            </a:extLst>
          </p:cNvPr>
          <p:cNvSpPr txBox="1"/>
          <p:nvPr/>
        </p:nvSpPr>
        <p:spPr>
          <a:xfrm>
            <a:off x="3086089" y="1535354"/>
            <a:ext cx="10647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Secondary   line</a:t>
            </a:r>
          </a:p>
        </p:txBody>
      </p:sp>
    </p:spTree>
    <p:extLst>
      <p:ext uri="{BB962C8B-B14F-4D97-AF65-F5344CB8AC3E}">
        <p14:creationId xmlns:p14="http://schemas.microsoft.com/office/powerpoint/2010/main" val="1532853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84F082-6DF7-9AC2-B9DE-FECB13F2C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386" y="89810"/>
            <a:ext cx="4092548" cy="17956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F8A4DA-28C0-5256-01F0-2BB203BED1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56" t="152" r="4705" b="-152"/>
          <a:stretch/>
        </p:blipFill>
        <p:spPr>
          <a:xfrm>
            <a:off x="573719" y="2944323"/>
            <a:ext cx="10892140" cy="30521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A4C735-BF12-CB69-0403-FC9791E56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Model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7E12123-B959-229F-FDCC-5FF5AE8C5B27}"/>
              </a:ext>
            </a:extLst>
          </p:cNvPr>
          <p:cNvCxnSpPr>
            <a:cxnSpLocks/>
          </p:cNvCxnSpPr>
          <p:nvPr/>
        </p:nvCxnSpPr>
        <p:spPr>
          <a:xfrm flipH="1">
            <a:off x="3091992" y="782425"/>
            <a:ext cx="3179819" cy="22686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5ADC45-3875-3865-5052-E044F6C3DC5E}"/>
              </a:ext>
            </a:extLst>
          </p:cNvPr>
          <p:cNvCxnSpPr>
            <a:cxnSpLocks/>
          </p:cNvCxnSpPr>
          <p:nvPr/>
        </p:nvCxnSpPr>
        <p:spPr>
          <a:xfrm flipH="1">
            <a:off x="5175368" y="1111340"/>
            <a:ext cx="1956767" cy="12926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Brace 14">
            <a:extLst>
              <a:ext uri="{FF2B5EF4-FFF2-40B4-BE49-F238E27FC236}">
                <a16:creationId xmlns:a16="http://schemas.microsoft.com/office/drawing/2014/main" id="{9CF836E2-FD5E-9ECC-D334-AB5427217B72}"/>
              </a:ext>
            </a:extLst>
          </p:cNvPr>
          <p:cNvSpPr/>
          <p:nvPr/>
        </p:nvSpPr>
        <p:spPr>
          <a:xfrm rot="16200000">
            <a:off x="4920542" y="1310604"/>
            <a:ext cx="502920" cy="2727139"/>
          </a:xfrm>
          <a:prstGeom prst="rightBrace">
            <a:avLst>
              <a:gd name="adj1" fmla="val 33629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1A1F97-9552-D872-1AF6-FC84C4BCF9A8}"/>
              </a:ext>
            </a:extLst>
          </p:cNvPr>
          <p:cNvCxnSpPr>
            <a:cxnSpLocks/>
          </p:cNvCxnSpPr>
          <p:nvPr/>
        </p:nvCxnSpPr>
        <p:spPr>
          <a:xfrm flipH="1">
            <a:off x="7037955" y="1581404"/>
            <a:ext cx="819112" cy="14697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BE9F854-CEB8-2030-EB66-76D6288C1F27}"/>
              </a:ext>
            </a:extLst>
          </p:cNvPr>
          <p:cNvCxnSpPr>
            <a:cxnSpLocks/>
          </p:cNvCxnSpPr>
          <p:nvPr/>
        </p:nvCxnSpPr>
        <p:spPr>
          <a:xfrm flipH="1">
            <a:off x="8030660" y="914400"/>
            <a:ext cx="406863" cy="21367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260D47A-E5FA-ACAA-AAA4-0E24DDFB520A}"/>
              </a:ext>
            </a:extLst>
          </p:cNvPr>
          <p:cNvCxnSpPr>
            <a:cxnSpLocks/>
          </p:cNvCxnSpPr>
          <p:nvPr/>
        </p:nvCxnSpPr>
        <p:spPr>
          <a:xfrm>
            <a:off x="8865594" y="1690688"/>
            <a:ext cx="0" cy="13604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FBF2FA5-C6E2-1F03-9870-2717AE444170}"/>
              </a:ext>
            </a:extLst>
          </p:cNvPr>
          <p:cNvSpPr txBox="1"/>
          <p:nvPr/>
        </p:nvSpPr>
        <p:spPr>
          <a:xfrm>
            <a:off x="428353" y="6386528"/>
            <a:ext cx="16337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20240831 experiment 6.asc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72F09E-946F-59DB-3206-D81E2B3CC2E0}"/>
              </a:ext>
            </a:extLst>
          </p:cNvPr>
          <p:cNvSpPr txBox="1"/>
          <p:nvPr/>
        </p:nvSpPr>
        <p:spPr>
          <a:xfrm>
            <a:off x="11353800" y="6120202"/>
            <a:ext cx="83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LTspice</a:t>
            </a:r>
            <a:endParaRPr lang="en-US" dirty="0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D1E6FC86-6CDE-0835-780E-2A4346BAA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176" y="6327077"/>
            <a:ext cx="2743200" cy="365125"/>
          </a:xfrm>
        </p:spPr>
        <p:txBody>
          <a:bodyPr/>
          <a:lstStyle/>
          <a:p>
            <a:fld id="{5E5D70F2-EF2A-48C9-8162-12667630CBA3}" type="slidenum">
              <a:rPr lang="en-US" smtClean="0"/>
              <a:t>4</a:t>
            </a:fld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E7260FE-8A05-BAB0-146C-68EA7D011BF8}"/>
              </a:ext>
            </a:extLst>
          </p:cNvPr>
          <p:cNvCxnSpPr>
            <a:cxnSpLocks/>
          </p:cNvCxnSpPr>
          <p:nvPr/>
        </p:nvCxnSpPr>
        <p:spPr>
          <a:xfrm>
            <a:off x="9548400" y="992309"/>
            <a:ext cx="115676" cy="20587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733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6CB49-4D2A-7BA1-0B0E-DB81C15D5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 State Voltages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1DAF9-D766-EEBA-1654-8CBE0E9E0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751FB3-237D-9A69-F0B5-412BE8A4486B}"/>
              </a:ext>
            </a:extLst>
          </p:cNvPr>
          <p:cNvSpPr txBox="1"/>
          <p:nvPr/>
        </p:nvSpPr>
        <p:spPr>
          <a:xfrm>
            <a:off x="3664273" y="1867037"/>
            <a:ext cx="4432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Primary Line to Line Voltage: Peak = 294 volts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1A7B78-3B88-95A2-17D2-DE31406326A6}"/>
              </a:ext>
            </a:extLst>
          </p:cNvPr>
          <p:cNvSpPr txBox="1"/>
          <p:nvPr/>
        </p:nvSpPr>
        <p:spPr>
          <a:xfrm>
            <a:off x="3776033" y="4203837"/>
            <a:ext cx="4746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Secondary Line to Line Voltage: Peak = 98 V volts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990270D-28D3-643F-1E02-7BB4F255ECDA}"/>
                  </a:ext>
                </a:extLst>
              </p:cNvPr>
              <p:cNvSpPr txBox="1"/>
              <p:nvPr/>
            </p:nvSpPr>
            <p:spPr>
              <a:xfrm>
                <a:off x="2685900" y="1284249"/>
                <a:ext cx="6820200" cy="582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𝑠𝑒𝑐𝑜𝑛𝑑𝑎𝑟𝑦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𝑝𝑟𝑖𝑚𝑎𝑟𝑦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5.2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208=69.3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𝑣𝑜𝑙𝑡𝑠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𝑟𝑚𝑠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(98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𝑝𝑒𝑎𝑘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990270D-28D3-643F-1E02-7BB4F255E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900" y="1284249"/>
                <a:ext cx="6820200" cy="5827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852D41E5-0B83-7E1B-6161-D373C7C48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274" y="4627976"/>
            <a:ext cx="7524201" cy="18836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9CDFCD-C212-8A3C-4E8B-682D976C2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900" y="2217517"/>
            <a:ext cx="7524200" cy="188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20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231B-2AFB-2C4F-36EE-D4510ACE9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currents into the wye load  and into primary not balanced with unbalanced load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0FD19-5C18-BBC7-1A3D-26988FCF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6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A1AD2C-8260-2603-3CE3-D1D7902BBA0C}"/>
              </a:ext>
            </a:extLst>
          </p:cNvPr>
          <p:cNvCxnSpPr>
            <a:cxnSpLocks/>
          </p:cNvCxnSpPr>
          <p:nvPr/>
        </p:nvCxnSpPr>
        <p:spPr>
          <a:xfrm>
            <a:off x="4573988" y="4202417"/>
            <a:ext cx="0" cy="795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66EE87E-DD17-64FA-BAD1-DA60354A3DD6}"/>
              </a:ext>
            </a:extLst>
          </p:cNvPr>
          <p:cNvSpPr txBox="1"/>
          <p:nvPr/>
        </p:nvSpPr>
        <p:spPr>
          <a:xfrm>
            <a:off x="2973787" y="4068633"/>
            <a:ext cx="3490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Balanced Load      Unbalanced Load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2CBE35-EBB5-F846-BB06-0174C2912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084" y="1562721"/>
            <a:ext cx="9427029" cy="2359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6629A8-A1B5-6B4C-8EA2-51A617D09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084" y="4398163"/>
            <a:ext cx="9427028" cy="2359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20BCE3-F253-3473-609A-C7E3D4A3E505}"/>
              </a:ext>
            </a:extLst>
          </p:cNvPr>
          <p:cNvSpPr txBox="1"/>
          <p:nvPr/>
        </p:nvSpPr>
        <p:spPr>
          <a:xfrm>
            <a:off x="108858" y="2142551"/>
            <a:ext cx="1034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Current into</a:t>
            </a:r>
          </a:p>
          <a:p>
            <a:pPr algn="ctr"/>
            <a:r>
              <a:rPr lang="en-US" dirty="0"/>
              <a:t>Wye load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F9D432-AC57-F812-7C3E-5F001004AF79}"/>
              </a:ext>
            </a:extLst>
          </p:cNvPr>
          <p:cNvSpPr txBox="1"/>
          <p:nvPr/>
        </p:nvSpPr>
        <p:spPr>
          <a:xfrm>
            <a:off x="108857" y="5116493"/>
            <a:ext cx="1034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Current into</a:t>
            </a:r>
          </a:p>
          <a:p>
            <a:pPr algn="ctr"/>
            <a:r>
              <a:rPr lang="en-US" dirty="0"/>
              <a:t>Primary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72E0C4-05B5-F294-50D8-BD612D6692EB}"/>
              </a:ext>
            </a:extLst>
          </p:cNvPr>
          <p:cNvSpPr txBox="1"/>
          <p:nvPr/>
        </p:nvSpPr>
        <p:spPr>
          <a:xfrm>
            <a:off x="10744198" y="2672293"/>
            <a:ext cx="14151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Circuit</a:t>
            </a:r>
          </a:p>
          <a:p>
            <a:pPr algn="ctr"/>
            <a:r>
              <a:rPr lang="en-US" dirty="0"/>
              <a:t>Protection</a:t>
            </a:r>
          </a:p>
          <a:p>
            <a:pPr algn="ctr"/>
            <a:r>
              <a:rPr lang="en-US" dirty="0"/>
              <a:t>on Primary may not trip with overload of a single conductor on secondary</a:t>
            </a:r>
          </a:p>
        </p:txBody>
      </p:sp>
    </p:spTree>
    <p:extLst>
      <p:ext uri="{BB962C8B-B14F-4D97-AF65-F5344CB8AC3E}">
        <p14:creationId xmlns:p14="http://schemas.microsoft.com/office/powerpoint/2010/main" val="1646566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231B-2AFB-2C4F-36EE-D4510ACE9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Unbalanced load results in current in the Neutral Conductor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0FD19-5C18-BBC7-1A3D-26988FCF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7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A1AD2C-8260-2603-3CE3-D1D7902BBA0C}"/>
              </a:ext>
            </a:extLst>
          </p:cNvPr>
          <p:cNvCxnSpPr>
            <a:cxnSpLocks/>
          </p:cNvCxnSpPr>
          <p:nvPr/>
        </p:nvCxnSpPr>
        <p:spPr>
          <a:xfrm>
            <a:off x="4573988" y="4724933"/>
            <a:ext cx="0" cy="795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66EE87E-DD17-64FA-BAD1-DA60354A3DD6}"/>
              </a:ext>
            </a:extLst>
          </p:cNvPr>
          <p:cNvSpPr txBox="1"/>
          <p:nvPr/>
        </p:nvSpPr>
        <p:spPr>
          <a:xfrm>
            <a:off x="2973787" y="4797979"/>
            <a:ext cx="3490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Balanced Load      Unbalanced Load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B848F9-C0AC-A170-5A79-197B01838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343" y="2230217"/>
            <a:ext cx="9590314" cy="24008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F10CC0-3A0B-0967-8D04-5154190C80F5}"/>
                  </a:ext>
                </a:extLst>
              </p:cNvPr>
              <p:cNvSpPr txBox="1"/>
              <p:nvPr/>
            </p:nvSpPr>
            <p:spPr>
              <a:xfrm>
                <a:off x="5660571" y="5769429"/>
                <a:ext cx="3680944" cy="7851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𝑛𝑒𝑢𝑡𝑟𝑎𝑙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𝑐𝑜𝑛𝑑𝑢𝑐𝑡𝑜𝑟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98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1.73 </m:t>
                            </m:r>
                          </m:den>
                        </m:f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600</m:t>
                        </m:r>
                      </m:den>
                    </m:f>
                  </m:oMath>
                </a14:m>
                <a:r>
                  <a:rPr lang="en-US" b="0" dirty="0"/>
                  <a:t>=94.3 mA peak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F10CC0-3A0B-0967-8D04-5154190C8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571" y="5769429"/>
                <a:ext cx="3680944" cy="785151"/>
              </a:xfrm>
              <a:prstGeom prst="rect">
                <a:avLst/>
              </a:prstGeom>
              <a:blipFill>
                <a:blip r:embed="rId4"/>
                <a:stretch>
                  <a:fillRect r="-3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4177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231B-2AFB-2C4F-36EE-D4510ACE9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Unbalanced load results in circulating current in the delta windings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0FD19-5C18-BBC7-1A3D-26988FCF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8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A1AD2C-8260-2603-3CE3-D1D7902BBA0C}"/>
              </a:ext>
            </a:extLst>
          </p:cNvPr>
          <p:cNvCxnSpPr>
            <a:cxnSpLocks/>
          </p:cNvCxnSpPr>
          <p:nvPr/>
        </p:nvCxnSpPr>
        <p:spPr>
          <a:xfrm>
            <a:off x="4573988" y="4724933"/>
            <a:ext cx="0" cy="795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66EE87E-DD17-64FA-BAD1-DA60354A3DD6}"/>
              </a:ext>
            </a:extLst>
          </p:cNvPr>
          <p:cNvSpPr txBox="1"/>
          <p:nvPr/>
        </p:nvSpPr>
        <p:spPr>
          <a:xfrm>
            <a:off x="2973787" y="4797979"/>
            <a:ext cx="3490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Balanced Load      Unbalanced Load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C00588-4714-536E-FDFB-E54982EDC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972" y="2092678"/>
            <a:ext cx="9437914" cy="23627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A5F8F9-9A11-96ED-7584-7CE3BFF6FF66}"/>
              </a:ext>
            </a:extLst>
          </p:cNvPr>
          <p:cNvSpPr txBox="1"/>
          <p:nvPr/>
        </p:nvSpPr>
        <p:spPr>
          <a:xfrm>
            <a:off x="6825343" y="572588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515790-9C29-E732-8BBD-25735195F0AD}"/>
                  </a:ext>
                </a:extLst>
              </p:cNvPr>
              <p:cNvSpPr txBox="1"/>
              <p:nvPr/>
            </p:nvSpPr>
            <p:spPr>
              <a:xfrm>
                <a:off x="4920342" y="5725886"/>
                <a:ext cx="5080109" cy="4112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𝑐𝑖𝑟𝑐𝑢𝑙𝑎𝑡𝑖𝑖𝑛𝑔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𝑠𝑒𝑐𝑜𝑛𝑑𝑎𝑟𝑦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𝑛𝑒𝑢𝑡𝑟𝑎𝑙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94.3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×5.2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dirty="0"/>
                  <a:t>.0 mA peak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515790-9C29-E732-8BBD-25735195F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342" y="5725886"/>
                <a:ext cx="5080109" cy="411203"/>
              </a:xfrm>
              <a:prstGeom prst="rect">
                <a:avLst/>
              </a:prstGeom>
              <a:blipFill>
                <a:blip r:embed="rId3"/>
                <a:stretch>
                  <a:fillRect l="-1681" r="-2041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9053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231B-2AFB-2C4F-36EE-D4510ACE9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Unbalanced load results in unbalanced current into the primary windings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0FD19-5C18-BBC7-1A3D-26988FCF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9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A1AD2C-8260-2603-3CE3-D1D7902BBA0C}"/>
              </a:ext>
            </a:extLst>
          </p:cNvPr>
          <p:cNvCxnSpPr>
            <a:cxnSpLocks/>
          </p:cNvCxnSpPr>
          <p:nvPr/>
        </p:nvCxnSpPr>
        <p:spPr>
          <a:xfrm>
            <a:off x="4573988" y="4724933"/>
            <a:ext cx="0" cy="795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66EE87E-DD17-64FA-BAD1-DA60354A3DD6}"/>
              </a:ext>
            </a:extLst>
          </p:cNvPr>
          <p:cNvSpPr txBox="1"/>
          <p:nvPr/>
        </p:nvSpPr>
        <p:spPr>
          <a:xfrm>
            <a:off x="2973787" y="4797979"/>
            <a:ext cx="3490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Balanced Load      Unbalanced Load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7BCB19-30BF-52BA-BBDA-DB1C94973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91557"/>
            <a:ext cx="10515600" cy="263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32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1872</TotalTime>
  <Words>346</Words>
  <Application>Microsoft Office PowerPoint</Application>
  <PresentationFormat>Widescreen</PresentationFormat>
  <Paragraphs>75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Times New Roman</vt:lpstr>
      <vt:lpstr>Office Theme</vt:lpstr>
      <vt:lpstr>Experiment 6</vt:lpstr>
      <vt:lpstr>Schematic</vt:lpstr>
      <vt:lpstr>Experiment 6</vt:lpstr>
      <vt:lpstr>Simulation Model</vt:lpstr>
      <vt:lpstr>Steady State Voltages</vt:lpstr>
      <vt:lpstr>Line currents into the wye load  and into primary not balanced with unbalanced load</vt:lpstr>
      <vt:lpstr>Unbalanced load results in current in the Neutral Conductor</vt:lpstr>
      <vt:lpstr>Unbalanced load results in circulating current in the delta windings</vt:lpstr>
      <vt:lpstr>Unbalanced load results in unbalanced current into the primary windings</vt:lpstr>
      <vt:lpstr>No neutral to ground voltage  (CM Voltage) or CM Current through Parasitic Capacitances or lamp resistances</vt:lpstr>
      <vt:lpstr>Wrap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 1</dc:title>
  <dc:creator>Norbert Doerry</dc:creator>
  <cp:lastModifiedBy>Norbert Doerry</cp:lastModifiedBy>
  <cp:revision>33</cp:revision>
  <dcterms:created xsi:type="dcterms:W3CDTF">2024-06-09T14:03:08Z</dcterms:created>
  <dcterms:modified xsi:type="dcterms:W3CDTF">2024-09-08T19:18:35Z</dcterms:modified>
</cp:coreProperties>
</file>